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7" r:id="rId3"/>
    <p:sldId id="269" r:id="rId4"/>
    <p:sldId id="270" r:id="rId5"/>
    <p:sldId id="273" r:id="rId6"/>
    <p:sldId id="274" r:id="rId7"/>
    <p:sldId id="279" r:id="rId8"/>
    <p:sldId id="276" r:id="rId9"/>
    <p:sldId id="278" r:id="rId10"/>
    <p:sldId id="287" r:id="rId11"/>
    <p:sldId id="28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CB8"/>
    <a:srgbClr val="E90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1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64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04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6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86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84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2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317F-DF5A-4638-A5C4-F123870997AA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D275-3B7E-48F3-A5D3-A50065A6E9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2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25" r="798" b="21784"/>
          <a:stretch/>
        </p:blipFill>
        <p:spPr>
          <a:xfrm>
            <a:off x="0" y="0"/>
            <a:ext cx="12191999" cy="681221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83861" y="3288301"/>
            <a:ext cx="1132021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E9093E"/>
                </a:solidFill>
                <a:latin typeface="Gill Sans MT" panose="020B0502020104020203" pitchFamily="34" charset="0"/>
              </a:rPr>
              <a:t>AL VIA L’INDAGINE REGIONALE </a:t>
            </a:r>
          </a:p>
          <a:p>
            <a:r>
              <a:rPr lang="it-IT" sz="4000" b="1" dirty="0">
                <a:solidFill>
                  <a:srgbClr val="E9093E"/>
                </a:solidFill>
                <a:latin typeface="Gill Sans MT" panose="020B0502020104020203" pitchFamily="34" charset="0"/>
              </a:rPr>
              <a:t>DI SIEROPREVALENZA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75856" y="4758326"/>
            <a:ext cx="1156928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it-IT" sz="2300" b="1" dirty="0">
                <a:solidFill>
                  <a:srgbClr val="003366"/>
                </a:solidFill>
                <a:latin typeface="Gill Sans MT" panose="020B0502020104020203" pitchFamily="34" charset="0"/>
              </a:rPr>
              <a:t>Roma, sabato 9 maggio 2020</a:t>
            </a:r>
            <a:endParaRPr lang="it-IT" sz="2300" dirty="0">
              <a:solidFill>
                <a:srgbClr val="003366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t="32017" r="26164" b="25430"/>
          <a:stretch/>
        </p:blipFill>
        <p:spPr>
          <a:xfrm>
            <a:off x="9469927" y="393915"/>
            <a:ext cx="2334145" cy="1471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olo 1"/>
          <p:cNvSpPr txBox="1">
            <a:spLocks/>
          </p:cNvSpPr>
          <p:nvPr/>
        </p:nvSpPr>
        <p:spPr>
          <a:xfrm>
            <a:off x="160238" y="125760"/>
            <a:ext cx="117519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  <a:defRPr/>
            </a:pPr>
            <a:r>
              <a:rPr lang="it-IT" sz="2800" b="1" dirty="0">
                <a:solidFill>
                  <a:srgbClr val="E9093E"/>
                </a:solidFill>
                <a:latin typeface="Gill Sans MT" panose="020B0502020104020203" pitchFamily="34" charset="0"/>
              </a:rPr>
              <a:t>ELENCO DRIVE-IN TAMPONE</a:t>
            </a:r>
            <a:r>
              <a:rPr lang="it-IT" sz="2300" b="1" dirty="0">
                <a:solidFill>
                  <a:srgbClr val="E9093E"/>
                </a:solidFill>
                <a:latin typeface="Gill Sans MT" panose="020B0502020104020203" pitchFamily="34" charset="0"/>
              </a:rPr>
              <a:t>  </a:t>
            </a:r>
          </a:p>
          <a:p>
            <a:pPr algn="ctr">
              <a:lnSpc>
                <a:spcPts val="3000"/>
              </a:lnSpc>
              <a:defRPr/>
            </a:pPr>
            <a:r>
              <a:rPr lang="it-IT" sz="2300" b="1" dirty="0">
                <a:solidFill>
                  <a:srgbClr val="E9093E"/>
                </a:solidFill>
                <a:latin typeface="Gill Sans MT" panose="020B0502020104020203" pitchFamily="34" charset="0"/>
              </a:rPr>
              <a:t>	</a:t>
            </a:r>
            <a:r>
              <a:rPr lang="it-IT" sz="2300" b="1" dirty="0">
                <a:solidFill>
                  <a:srgbClr val="002060"/>
                </a:solidFill>
                <a:latin typeface="Gill Sans MT" panose="020B0502020104020203" pitchFamily="34" charset="0"/>
              </a:rPr>
              <a:t>ACCESSO CON RICETTA DEMATERIALIZZATA E CODICE FISCALE</a:t>
            </a:r>
          </a:p>
        </p:txBody>
      </p:sp>
      <p:cxnSp>
        <p:nvCxnSpPr>
          <p:cNvPr id="75" name="Connettore diritto 74"/>
          <p:cNvCxnSpPr/>
          <p:nvPr/>
        </p:nvCxnSpPr>
        <p:spPr>
          <a:xfrm>
            <a:off x="500796" y="885346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magin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24723" r="38029" b="42740"/>
          <a:stretch/>
        </p:blipFill>
        <p:spPr>
          <a:xfrm>
            <a:off x="3540057" y="1779522"/>
            <a:ext cx="1094002" cy="590956"/>
          </a:xfrm>
          <a:prstGeom prst="rect">
            <a:avLst/>
          </a:prstGeom>
        </p:spPr>
      </p:pic>
      <p:sp>
        <p:nvSpPr>
          <p:cNvPr id="63" name="CasellaDiTesto 62"/>
          <p:cNvSpPr txBox="1"/>
          <p:nvPr/>
        </p:nvSpPr>
        <p:spPr>
          <a:xfrm>
            <a:off x="344721" y="1730744"/>
            <a:ext cx="318037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it-IT" b="1" dirty="0">
                <a:solidFill>
                  <a:srgbClr val="002060"/>
                </a:solidFill>
              </a:rPr>
              <a:t>Presidi Drive-In </a:t>
            </a:r>
          </a:p>
          <a:p>
            <a:pPr algn="r">
              <a:lnSpc>
                <a:spcPts val="1900"/>
              </a:lnSpc>
            </a:pPr>
            <a:r>
              <a:rPr lang="it-IT" dirty="0">
                <a:solidFill>
                  <a:srgbClr val="002060"/>
                </a:solidFill>
              </a:rPr>
              <a:t>orari </a:t>
            </a:r>
            <a:r>
              <a:rPr lang="it-IT" dirty="0" err="1">
                <a:solidFill>
                  <a:srgbClr val="002060"/>
                </a:solidFill>
              </a:rPr>
              <a:t>lun-ven</a:t>
            </a:r>
            <a:r>
              <a:rPr lang="it-IT" dirty="0">
                <a:solidFill>
                  <a:srgbClr val="002060"/>
                </a:solidFill>
              </a:rPr>
              <a:t> 9-18 </a:t>
            </a:r>
            <a:r>
              <a:rPr lang="it-IT" dirty="0" err="1">
                <a:solidFill>
                  <a:srgbClr val="002060"/>
                </a:solidFill>
              </a:rPr>
              <a:t>sab</a:t>
            </a:r>
            <a:r>
              <a:rPr lang="it-IT" dirty="0">
                <a:solidFill>
                  <a:srgbClr val="002060"/>
                </a:solidFill>
              </a:rPr>
              <a:t> 9-14</a:t>
            </a:r>
          </a:p>
        </p:txBody>
      </p:sp>
      <p:sp>
        <p:nvSpPr>
          <p:cNvPr id="155" name="CasellaDiTesto 154"/>
          <p:cNvSpPr txBox="1"/>
          <p:nvPr/>
        </p:nvSpPr>
        <p:spPr>
          <a:xfrm>
            <a:off x="5716288" y="1065600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Casa della Salute XV municipio – via Clauzetto – Roma</a:t>
            </a:r>
          </a:p>
        </p:txBody>
      </p:sp>
      <p:sp>
        <p:nvSpPr>
          <p:cNvPr id="156" name="CasellaDiTesto 155"/>
          <p:cNvSpPr txBox="1"/>
          <p:nvPr/>
        </p:nvSpPr>
        <p:spPr>
          <a:xfrm>
            <a:off x="5716288" y="1385999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AO San Giovanni Addolorata – via S. Stefano Rotondo 5 - Roma</a:t>
            </a:r>
          </a:p>
        </p:txBody>
      </p:sp>
      <p:sp>
        <p:nvSpPr>
          <p:cNvPr id="157" name="CasellaDiTesto 156"/>
          <p:cNvSpPr txBox="1"/>
          <p:nvPr/>
        </p:nvSpPr>
        <p:spPr>
          <a:xfrm>
            <a:off x="5716288" y="1703052"/>
            <a:ext cx="5921531" cy="283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PU Campus Biomedico – via Alvaro del Portillo - Roma</a:t>
            </a:r>
          </a:p>
        </p:txBody>
      </p:sp>
      <p:sp>
        <p:nvSpPr>
          <p:cNvPr id="158" name="CasellaDiTesto 157"/>
          <p:cNvSpPr txBox="1"/>
          <p:nvPr/>
        </p:nvSpPr>
        <p:spPr>
          <a:xfrm>
            <a:off x="5716288" y="2013426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Via Nicolò </a:t>
            </a:r>
            <a:r>
              <a:rPr lang="it-IT" sz="1400" dirty="0" err="1"/>
              <a:t>Forteguerri</a:t>
            </a:r>
            <a:r>
              <a:rPr lang="it-IT" sz="1400" dirty="0"/>
              <a:t> – Casa della Salute Santa Caterina della Rosa - Roma</a:t>
            </a:r>
          </a:p>
        </p:txBody>
      </p:sp>
      <p:sp>
        <p:nvSpPr>
          <p:cNvPr id="159" name="CasellaDiTesto 158"/>
          <p:cNvSpPr txBox="1"/>
          <p:nvPr/>
        </p:nvSpPr>
        <p:spPr>
          <a:xfrm>
            <a:off x="5710372" y="2670286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Ex Presidio </a:t>
            </a:r>
            <a:r>
              <a:rPr lang="it-IT" sz="1400" dirty="0" err="1"/>
              <a:t>Forlanini</a:t>
            </a:r>
            <a:r>
              <a:rPr lang="it-IT" sz="1400" dirty="0"/>
              <a:t> – Piazza Carlo </a:t>
            </a:r>
            <a:r>
              <a:rPr lang="it-IT" sz="1400" dirty="0" err="1"/>
              <a:t>Forlanini</a:t>
            </a:r>
            <a:r>
              <a:rPr lang="it-IT" sz="1400" dirty="0"/>
              <a:t> - Roma</a:t>
            </a:r>
          </a:p>
        </p:txBody>
      </p:sp>
      <p:sp>
        <p:nvSpPr>
          <p:cNvPr id="160" name="CasellaDiTesto 159"/>
          <p:cNvSpPr txBox="1"/>
          <p:nvPr/>
        </p:nvSpPr>
        <p:spPr>
          <a:xfrm>
            <a:off x="5710372" y="2989147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Ospedale San Paolo di Civitavecchia – Largo Donatori del Sangue 1</a:t>
            </a:r>
          </a:p>
        </p:txBody>
      </p:sp>
      <p:sp>
        <p:nvSpPr>
          <p:cNvPr id="161" name="CasellaDiTesto 160"/>
          <p:cNvSpPr txBox="1"/>
          <p:nvPr/>
        </p:nvSpPr>
        <p:spPr>
          <a:xfrm>
            <a:off x="5710372" y="3625156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Via Tenuta del Cavaliere – Guidonia/Centro Agroalimentare</a:t>
            </a:r>
          </a:p>
        </p:txBody>
      </p:sp>
      <p:sp>
        <p:nvSpPr>
          <p:cNvPr id="162" name="CasellaDiTesto 161"/>
          <p:cNvSpPr txBox="1"/>
          <p:nvPr/>
        </p:nvSpPr>
        <p:spPr>
          <a:xfrm>
            <a:off x="5710372" y="3945227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Via degli Esplosivi - Colleferro</a:t>
            </a:r>
          </a:p>
        </p:txBody>
      </p:sp>
      <p:sp>
        <p:nvSpPr>
          <p:cNvPr id="163" name="CasellaDiTesto 162"/>
          <p:cNvSpPr txBox="1"/>
          <p:nvPr/>
        </p:nvSpPr>
        <p:spPr>
          <a:xfrm>
            <a:off x="5709896" y="4285411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Nuovo Ospedale dei Castelli - via </a:t>
            </a:r>
            <a:r>
              <a:rPr lang="it-IT" sz="1400" dirty="0" err="1"/>
              <a:t>Nettunense</a:t>
            </a:r>
            <a:r>
              <a:rPr lang="it-IT" sz="1400" dirty="0"/>
              <a:t> Km 11.5 - Ariccia</a:t>
            </a:r>
          </a:p>
        </p:txBody>
      </p:sp>
      <p:sp>
        <p:nvSpPr>
          <p:cNvPr id="165" name="CasellaDiTesto 164"/>
          <p:cNvSpPr txBox="1"/>
          <p:nvPr/>
        </p:nvSpPr>
        <p:spPr>
          <a:xfrm>
            <a:off x="5709896" y="4608761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Ospedale Santa Scolastica – via San Pasquale - Cassino</a:t>
            </a:r>
          </a:p>
        </p:txBody>
      </p:sp>
      <p:sp>
        <p:nvSpPr>
          <p:cNvPr id="166" name="CasellaDiTesto 165"/>
          <p:cNvSpPr txBox="1"/>
          <p:nvPr/>
        </p:nvSpPr>
        <p:spPr>
          <a:xfrm>
            <a:off x="5709896" y="4938210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Ospedale SS Trinità – Località San Marciano - Sora</a:t>
            </a:r>
          </a:p>
        </p:txBody>
      </p:sp>
      <p:sp>
        <p:nvSpPr>
          <p:cNvPr id="167" name="CasellaDiTesto 166"/>
          <p:cNvSpPr txBox="1"/>
          <p:nvPr/>
        </p:nvSpPr>
        <p:spPr>
          <a:xfrm>
            <a:off x="5709896" y="5922629"/>
            <a:ext cx="5921531" cy="283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Piazzale Istituto D’Arte - Rieti</a:t>
            </a:r>
          </a:p>
        </p:txBody>
      </p:sp>
      <p:sp>
        <p:nvSpPr>
          <p:cNvPr id="168" name="CasellaDiTesto 167"/>
          <p:cNvSpPr txBox="1"/>
          <p:nvPr/>
        </p:nvSpPr>
        <p:spPr>
          <a:xfrm>
            <a:off x="5709421" y="6222826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Ospedale </a:t>
            </a:r>
            <a:r>
              <a:rPr lang="it-IT" sz="1400" dirty="0" err="1"/>
              <a:t>Belcolle</a:t>
            </a:r>
            <a:r>
              <a:rPr lang="it-IT" sz="1400" dirty="0"/>
              <a:t> - Strada </a:t>
            </a:r>
            <a:r>
              <a:rPr lang="it-IT" sz="1400" dirty="0" err="1"/>
              <a:t>Sammartinense</a:t>
            </a:r>
            <a:r>
              <a:rPr lang="it-IT" sz="1400" dirty="0"/>
              <a:t> - Viterbo</a:t>
            </a:r>
          </a:p>
        </p:txBody>
      </p:sp>
      <p:sp>
        <p:nvSpPr>
          <p:cNvPr id="170" name="CasellaDiTesto 169"/>
          <p:cNvSpPr txBox="1"/>
          <p:nvPr/>
        </p:nvSpPr>
        <p:spPr>
          <a:xfrm>
            <a:off x="5709421" y="5267759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Ospedale S. M. </a:t>
            </a:r>
            <a:r>
              <a:rPr lang="it-IT" sz="1400" dirty="0" err="1"/>
              <a:t>Goretti</a:t>
            </a:r>
            <a:r>
              <a:rPr lang="it-IT" sz="1400" dirty="0"/>
              <a:t> - Latina - Piazzale antistante</a:t>
            </a:r>
          </a:p>
        </p:txBody>
      </p:sp>
      <p:sp>
        <p:nvSpPr>
          <p:cNvPr id="171" name="CasellaDiTesto 170"/>
          <p:cNvSpPr txBox="1"/>
          <p:nvPr/>
        </p:nvSpPr>
        <p:spPr>
          <a:xfrm>
            <a:off x="5709421" y="5587171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Piazza Monsignor Di Liegro - Gaeta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67275" y="1059180"/>
            <a:ext cx="819098" cy="610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4867275" y="1698162"/>
            <a:ext cx="819098" cy="610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4867275" y="3626449"/>
            <a:ext cx="819098" cy="610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4867275" y="4285412"/>
            <a:ext cx="819098" cy="299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4867275" y="4630136"/>
            <a:ext cx="819098" cy="5914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4867275" y="5281735"/>
            <a:ext cx="819098" cy="5971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4867275" y="5921426"/>
            <a:ext cx="819098" cy="275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4867275" y="6221202"/>
            <a:ext cx="819098" cy="3070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4920078" y="1722086"/>
            <a:ext cx="742200" cy="305411"/>
          </a:xfrm>
          <a:prstGeom prst="rect">
            <a:avLst/>
          </a:prstGeom>
          <a:solidFill>
            <a:srgbClr val="0070C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Roma 2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4950863" y="3633784"/>
            <a:ext cx="711415" cy="305411"/>
          </a:xfrm>
          <a:prstGeom prst="rect">
            <a:avLst/>
          </a:prstGeom>
          <a:solidFill>
            <a:srgbClr val="0070C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Roma 5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4950863" y="4294449"/>
            <a:ext cx="673029" cy="30541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Roma 6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4876687" y="4611566"/>
            <a:ext cx="828981" cy="30541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Frosinone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4832188" y="5914840"/>
            <a:ext cx="828981" cy="30541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Rieti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5003958" y="6229816"/>
            <a:ext cx="677357" cy="30541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Viterbo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4852334" y="5245794"/>
            <a:ext cx="828981" cy="30541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Latina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4970454" y="1118317"/>
            <a:ext cx="715146" cy="305411"/>
          </a:xfrm>
          <a:prstGeom prst="rect">
            <a:avLst/>
          </a:prstGeom>
          <a:solidFill>
            <a:srgbClr val="0070C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Roma 1</a:t>
            </a:r>
          </a:p>
        </p:txBody>
      </p:sp>
      <p:sp>
        <p:nvSpPr>
          <p:cNvPr id="64" name="Rettangolo 63"/>
          <p:cNvSpPr/>
          <p:nvPr/>
        </p:nvSpPr>
        <p:spPr>
          <a:xfrm>
            <a:off x="4867275" y="2342785"/>
            <a:ext cx="819098" cy="610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/>
          <p:cNvSpPr txBox="1"/>
          <p:nvPr/>
        </p:nvSpPr>
        <p:spPr>
          <a:xfrm>
            <a:off x="4920078" y="2357818"/>
            <a:ext cx="742200" cy="305411"/>
          </a:xfrm>
          <a:prstGeom prst="rect">
            <a:avLst/>
          </a:prstGeom>
          <a:solidFill>
            <a:srgbClr val="0070C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Roma 3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5716288" y="2341001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Via Casal </a:t>
            </a:r>
            <a:r>
              <a:rPr lang="it-IT" sz="1400" dirty="0" err="1"/>
              <a:t>Bernocchi</a:t>
            </a:r>
            <a:r>
              <a:rPr lang="it-IT" sz="1400" dirty="0"/>
              <a:t> – Sede Direzione ASL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4867275" y="2980219"/>
            <a:ext cx="819098" cy="610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/>
          <p:cNvSpPr txBox="1"/>
          <p:nvPr/>
        </p:nvSpPr>
        <p:spPr>
          <a:xfrm>
            <a:off x="4920078" y="3004142"/>
            <a:ext cx="742200" cy="305411"/>
          </a:xfrm>
          <a:prstGeom prst="rect">
            <a:avLst/>
          </a:prstGeom>
          <a:solidFill>
            <a:srgbClr val="0070C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it-IT" sz="1200" b="1" dirty="0">
                <a:solidFill>
                  <a:schemeClr val="bg1"/>
                </a:solidFill>
              </a:rPr>
              <a:t>Roma 4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5709421" y="3301535"/>
            <a:ext cx="5921531" cy="30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400" dirty="0"/>
              <a:t>Ospedale Padre Pio – Via S. Lucia - Bracciano  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933504BC-9629-4FB2-8553-C640F0AE3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17" t="10678" r="11308" b="9094"/>
          <a:stretch/>
        </p:blipFill>
        <p:spPr>
          <a:xfrm>
            <a:off x="160237" y="2447420"/>
            <a:ext cx="4575489" cy="343143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8428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25" r="798" b="21784"/>
          <a:stretch/>
        </p:blipFill>
        <p:spPr>
          <a:xfrm>
            <a:off x="0" y="0"/>
            <a:ext cx="12191999" cy="681221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83861" y="3288301"/>
            <a:ext cx="1132021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E9093E"/>
                </a:solidFill>
                <a:latin typeface="Gill Sans MT" panose="020B0502020104020203" pitchFamily="34" charset="0"/>
              </a:rPr>
              <a:t>AL VIA L’INDAGINE REGIONALE </a:t>
            </a:r>
          </a:p>
          <a:p>
            <a:r>
              <a:rPr lang="it-IT" sz="4000" b="1" dirty="0">
                <a:solidFill>
                  <a:srgbClr val="E9093E"/>
                </a:solidFill>
                <a:latin typeface="Gill Sans MT" panose="020B0502020104020203" pitchFamily="34" charset="0"/>
              </a:rPr>
              <a:t>DI SIEROPREVALENZA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75856" y="4758326"/>
            <a:ext cx="1156928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it-IT" sz="2300" b="1" dirty="0">
                <a:solidFill>
                  <a:srgbClr val="003366"/>
                </a:solidFill>
                <a:latin typeface="Gill Sans MT" panose="020B0502020104020203" pitchFamily="34" charset="0"/>
              </a:rPr>
              <a:t>Roma, sabato 9 maggio 2020</a:t>
            </a:r>
            <a:endParaRPr lang="it-IT" sz="2300" dirty="0">
              <a:solidFill>
                <a:srgbClr val="003366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t="32017" r="26164" b="25430"/>
          <a:stretch/>
        </p:blipFill>
        <p:spPr>
          <a:xfrm>
            <a:off x="9469927" y="393915"/>
            <a:ext cx="2334145" cy="1471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6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726" y="125760"/>
            <a:ext cx="9189037" cy="854968"/>
          </a:xfrm>
        </p:spPr>
        <p:txBody>
          <a:bodyPr rtlCol="0">
            <a:norm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AL VIA L’INDAGINE REGIONALE DI SIEROPREVALENZA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727" y="1174619"/>
            <a:ext cx="11283844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b="1" dirty="0">
                <a:solidFill>
                  <a:srgbClr val="0070C0"/>
                </a:solidFill>
              </a:rPr>
              <a:t>Avvio 11 maggio con destinatari: </a:t>
            </a:r>
          </a:p>
          <a:p>
            <a:pPr marL="914400" lvl="1" indent="-457200" algn="just">
              <a:buAutoNum type="arabicPeriod"/>
            </a:pPr>
            <a:r>
              <a:rPr lang="it-IT" dirty="0"/>
              <a:t>Operatori Sanitari, compresi medici di medicina generale, pediatri, medici specialisti, farmacisti e operatori di strutture private accreditate e/o autorizzate e di servizi esternalizzati, operatori RSA </a:t>
            </a:r>
            <a:r>
              <a:rPr lang="it-IT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it-IT" dirty="0"/>
              <a:t>oltre 100 mila Operatori</a:t>
            </a:r>
          </a:p>
          <a:p>
            <a:pPr marL="914400" lvl="1" indent="-457200" algn="just">
              <a:buAutoNum type="arabicPeriod"/>
            </a:pPr>
            <a:r>
              <a:rPr lang="it-IT" dirty="0"/>
              <a:t>Guardia di Finanza, Polizia di Stato, Carabinieri, Vigili del Fuoco, Esercito ‘Strade Sicure’, Guardia Costiera, Polizia Penitenziaria </a:t>
            </a:r>
            <a:r>
              <a:rPr lang="it-IT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it-IT" dirty="0"/>
              <a:t>oltre 60 mila operatori</a:t>
            </a:r>
          </a:p>
          <a:p>
            <a:pPr algn="just"/>
            <a:r>
              <a:rPr lang="it-IT" sz="2400" dirty="0"/>
              <a:t>Onere dell’indagine a carico del Servizio Sanitario Regionale</a:t>
            </a:r>
          </a:p>
          <a:p>
            <a:pPr algn="just"/>
            <a:r>
              <a:rPr lang="it-IT" sz="2400" dirty="0"/>
              <a:t>Adesione individuale e volontaria </a:t>
            </a:r>
            <a:r>
              <a:rPr lang="it-IT" sz="2400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it-IT" sz="2400" dirty="0">
                <a:sym typeface="Wingdings" panose="05000000000000000000" pitchFamily="2" charset="2"/>
              </a:rPr>
              <a:t>consenso informato</a:t>
            </a:r>
            <a:endParaRPr lang="it-IT" sz="2400" dirty="0"/>
          </a:p>
          <a:p>
            <a:pPr algn="just"/>
            <a:r>
              <a:rPr lang="it-IT" sz="2400" dirty="0"/>
              <a:t>Sistema informativo per il tracciamento del percorso di indagine tramite Codice Fiscale</a:t>
            </a:r>
          </a:p>
          <a:p>
            <a:pPr algn="just"/>
            <a:r>
              <a:rPr lang="it-IT" sz="2400" dirty="0"/>
              <a:t>Coordinamento e monitoraggio a cura di </a:t>
            </a:r>
            <a:r>
              <a:rPr lang="it-IT" sz="2400" dirty="0" err="1"/>
              <a:t>Spallanzani</a:t>
            </a:r>
            <a:r>
              <a:rPr lang="it-IT" sz="2400" dirty="0"/>
              <a:t>/SERESMI (Servizio regionale sorveglianza malattie infettive) con supporto di Aziende/Enti 				</a:t>
            </a:r>
          </a:p>
          <a:p>
            <a:pPr algn="just"/>
            <a:endParaRPr lang="it-IT" sz="2400" dirty="0"/>
          </a:p>
        </p:txBody>
      </p:sp>
      <p:cxnSp>
        <p:nvCxnSpPr>
          <p:cNvPr id="4" name="Connettore diritto 3"/>
          <p:cNvCxnSpPr/>
          <p:nvPr/>
        </p:nvCxnSpPr>
        <p:spPr>
          <a:xfrm>
            <a:off x="500796" y="858842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727" y="125760"/>
            <a:ext cx="8158258" cy="854968"/>
          </a:xfrm>
        </p:spPr>
        <p:txBody>
          <a:bodyPr rtlCol="0">
            <a:norm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INDAGINE REGIONALE DI SIEROPREVALENZA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2569" y="1182934"/>
            <a:ext cx="11433475" cy="3816424"/>
          </a:xfrm>
        </p:spPr>
        <p:txBody>
          <a:bodyPr>
            <a:noAutofit/>
          </a:bodyPr>
          <a:lstStyle/>
          <a:p>
            <a:pPr algn="just">
              <a:lnSpc>
                <a:spcPts val="25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300" dirty="0"/>
              <a:t>la più grande indagine di </a:t>
            </a:r>
            <a:r>
              <a:rPr lang="it-IT" sz="2300" dirty="0" err="1"/>
              <a:t>sieroprevalenza</a:t>
            </a:r>
            <a:r>
              <a:rPr lang="it-IT" sz="2300" dirty="0"/>
              <a:t> che si svolge in Italia</a:t>
            </a:r>
          </a:p>
          <a:p>
            <a:pPr algn="just">
              <a:lnSpc>
                <a:spcPts val="25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300" dirty="0"/>
              <a:t>importante nella ricerca e nella valutazione epidemiologica della circolazione virale nella popolazione regionale</a:t>
            </a:r>
          </a:p>
          <a:p>
            <a:pPr algn="just">
              <a:lnSpc>
                <a:spcPts val="25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300" dirty="0"/>
              <a:t>In particolare sullo stato di diffusione del virus in popolazioni a rischio come quella di operatori entrati a contatto con pazienti sospetti o affetti </a:t>
            </a:r>
          </a:p>
          <a:p>
            <a:pPr algn="just">
              <a:lnSpc>
                <a:spcPts val="25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300" b="1" dirty="0">
                <a:sym typeface="Wingdings" panose="05000000000000000000" pitchFamily="2" charset="2"/>
              </a:rPr>
              <a:t>l’indagine non attribuisce in</a:t>
            </a:r>
            <a:r>
              <a:rPr lang="it-IT" sz="2300" b="1" dirty="0"/>
              <a:t> alcun modo una “patente di immunità” ma può consentire, in presenza di anticorpi (</a:t>
            </a:r>
            <a:r>
              <a:rPr lang="it-IT" sz="2300" b="1" dirty="0" err="1"/>
              <a:t>IgG</a:t>
            </a:r>
            <a:r>
              <a:rPr lang="it-IT" sz="2300" b="1" dirty="0"/>
              <a:t> / </a:t>
            </a:r>
            <a:r>
              <a:rPr lang="it-IT" sz="2300" b="1" dirty="0" err="1"/>
              <a:t>IgM</a:t>
            </a:r>
            <a:r>
              <a:rPr lang="it-IT" sz="2300" b="1" dirty="0"/>
              <a:t>), la rilevazione dell’incontro con il virus e, quindi, la successiva esigenza di effettuare il test molecolare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it-IT" sz="2100" dirty="0"/>
              <a:t>Va quindi prestata particolare attenzione nella comunicazione dei risultati ai lavoratori ribadendo:</a:t>
            </a:r>
          </a:p>
          <a:p>
            <a:pPr lvl="1" algn="just">
              <a:lnSpc>
                <a:spcPts val="2500"/>
              </a:lnSpc>
            </a:pPr>
            <a:r>
              <a:rPr lang="it-IT" sz="2100" dirty="0"/>
              <a:t>la necessità del </a:t>
            </a:r>
            <a:r>
              <a:rPr lang="it-IT" sz="2100" b="1" dirty="0"/>
              <a:t>costante corretto utilizzo dei DPI</a:t>
            </a:r>
          </a:p>
          <a:p>
            <a:pPr lvl="1" algn="just">
              <a:lnSpc>
                <a:spcPts val="2500"/>
              </a:lnSpc>
            </a:pPr>
            <a:r>
              <a:rPr lang="it-IT" sz="2100" dirty="0"/>
              <a:t>la </a:t>
            </a:r>
            <a:r>
              <a:rPr lang="it-IT" sz="2100" b="1" dirty="0"/>
              <a:t>stretta osservanza delle misure di prevenzione e controllo dell'infezione da SARS‐COV‐2</a:t>
            </a:r>
          </a:p>
          <a:p>
            <a:pPr algn="just">
              <a:lnSpc>
                <a:spcPts val="2500"/>
              </a:lnSpc>
            </a:pPr>
            <a:endParaRPr lang="it-IT" sz="2300" dirty="0"/>
          </a:p>
        </p:txBody>
      </p:sp>
      <p:cxnSp>
        <p:nvCxnSpPr>
          <p:cNvPr id="4" name="Connettore diritto 3"/>
          <p:cNvCxnSpPr/>
          <p:nvPr/>
        </p:nvCxnSpPr>
        <p:spPr>
          <a:xfrm>
            <a:off x="500796" y="858842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727" y="125760"/>
            <a:ext cx="7883938" cy="854968"/>
          </a:xfrm>
        </p:spPr>
        <p:txBody>
          <a:bodyPr rtlCol="0">
            <a:norm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OPERATORI SANITARI E FORZE DELL’ORDINE</a:t>
            </a:r>
          </a:p>
        </p:txBody>
      </p:sp>
      <p:cxnSp>
        <p:nvCxnSpPr>
          <p:cNvPr id="4" name="Connettore diritto 3"/>
          <p:cNvCxnSpPr/>
          <p:nvPr/>
        </p:nvCxnSpPr>
        <p:spPr>
          <a:xfrm>
            <a:off x="500796" y="858842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756457" y="2685007"/>
            <a:ext cx="2643446" cy="11710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750795" y="2866857"/>
            <a:ext cx="2574297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  <a:defRPr/>
            </a:pPr>
            <a:r>
              <a:rPr lang="it-IT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Operatori sanitari</a:t>
            </a:r>
          </a:p>
          <a:p>
            <a:pPr algn="ctr">
              <a:lnSpc>
                <a:spcPts val="3000"/>
              </a:lnSpc>
              <a:defRPr/>
            </a:pPr>
            <a:r>
              <a:rPr lang="it-IT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e Forze dell’ordine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56457" y="4378478"/>
            <a:ext cx="2643446" cy="10678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877295" y="4367580"/>
            <a:ext cx="2372979" cy="99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test sierologico 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dosaggio </a:t>
            </a:r>
            <a:r>
              <a:rPr lang="it-IT" sz="20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IgG</a:t>
            </a:r>
            <a:r>
              <a:rPr lang="it-IT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/</a:t>
            </a:r>
            <a:r>
              <a:rPr lang="it-IT" sz="20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IgM</a:t>
            </a:r>
            <a:endParaRPr lang="it-IT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3526534" y="5256960"/>
            <a:ext cx="403166" cy="990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4002390" y="4563229"/>
            <a:ext cx="1642178" cy="338667"/>
          </a:xfrm>
          <a:prstGeom prst="rect">
            <a:avLst/>
          </a:prstGeom>
          <a:solidFill>
            <a:srgbClr val="E9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4237965" y="4435016"/>
            <a:ext cx="1233420" cy="55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positivo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010852" y="5084429"/>
            <a:ext cx="1642178" cy="3386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4246427" y="4964577"/>
            <a:ext cx="1233420" cy="55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negativo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2066622" y="3948301"/>
            <a:ext cx="0" cy="370118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3526534" y="4755853"/>
            <a:ext cx="403166" cy="990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olo 1"/>
          <p:cNvSpPr txBox="1">
            <a:spLocks/>
          </p:cNvSpPr>
          <p:nvPr/>
        </p:nvSpPr>
        <p:spPr>
          <a:xfrm>
            <a:off x="6254040" y="1443273"/>
            <a:ext cx="2394947" cy="45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800" b="1" dirty="0">
                <a:solidFill>
                  <a:srgbClr val="002060"/>
                </a:solidFill>
                <a:latin typeface="Gill Sans MT" panose="020B0502020104020203" pitchFamily="34" charset="0"/>
              </a:rPr>
              <a:t>Informazione al medico curante o al medico competente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5782751" y="3328977"/>
            <a:ext cx="403166" cy="461549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5782751" y="3064384"/>
            <a:ext cx="403166" cy="990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6269745" y="3807143"/>
            <a:ext cx="2404064" cy="3386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7" name="Titolo 1"/>
          <p:cNvSpPr txBox="1">
            <a:spLocks/>
          </p:cNvSpPr>
          <p:nvPr/>
        </p:nvSpPr>
        <p:spPr>
          <a:xfrm>
            <a:off x="6320542" y="3686031"/>
            <a:ext cx="2286591" cy="55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negativo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6280847" y="2576867"/>
            <a:ext cx="2392962" cy="991986"/>
          </a:xfrm>
          <a:prstGeom prst="rect">
            <a:avLst/>
          </a:prstGeom>
          <a:solidFill>
            <a:srgbClr val="E9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1" name="Titolo 1"/>
          <p:cNvSpPr txBox="1">
            <a:spLocks/>
          </p:cNvSpPr>
          <p:nvPr/>
        </p:nvSpPr>
        <p:spPr>
          <a:xfrm>
            <a:off x="6251743" y="2776544"/>
            <a:ext cx="2469691" cy="552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400" b="1" dirty="0">
                <a:solidFill>
                  <a:schemeClr val="bg1"/>
                </a:solidFill>
                <a:latin typeface="Gill Sans MT" panose="020B0502020104020203" pitchFamily="34" charset="0"/>
              </a:rPr>
              <a:t>positivo: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1400" dirty="0">
                <a:solidFill>
                  <a:schemeClr val="bg1"/>
                </a:solidFill>
                <a:latin typeface="Gill Sans MT" panose="020B0502020104020203" pitchFamily="34" charset="0"/>
              </a:rPr>
              <a:t>Isolamento, segnalazione al proprio medico curante per i trattamenti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8796648" y="3052760"/>
            <a:ext cx="380339" cy="540"/>
          </a:xfrm>
          <a:prstGeom prst="straightConnector1">
            <a:avLst/>
          </a:prstGeom>
          <a:ln w="539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9251802" y="2452254"/>
            <a:ext cx="2302889" cy="1168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Titolo 1"/>
          <p:cNvSpPr txBox="1">
            <a:spLocks/>
          </p:cNvSpPr>
          <p:nvPr/>
        </p:nvSpPr>
        <p:spPr>
          <a:xfrm>
            <a:off x="9325456" y="2576867"/>
            <a:ext cx="211348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Operatori SSR e Forze dell’ordine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 che hanno superato la malattia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4002390" y="2703065"/>
            <a:ext cx="1680692" cy="10464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4018753" y="2703065"/>
            <a:ext cx="1669991" cy="99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800" dirty="0">
                <a:solidFill>
                  <a:schemeClr val="bg1"/>
                </a:solidFill>
                <a:latin typeface="Gill Sans MT" panose="020B0502020104020203" pitchFamily="34" charset="0"/>
              </a:rPr>
              <a:t>tampone naso/faringe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1800" dirty="0">
                <a:solidFill>
                  <a:schemeClr val="bg1"/>
                </a:solidFill>
                <a:latin typeface="Gill Sans MT" panose="020B0502020104020203" pitchFamily="34" charset="0"/>
              </a:rPr>
              <a:t>(RT-PCR) 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 flipH="1" flipV="1">
            <a:off x="7481737" y="2092335"/>
            <a:ext cx="1" cy="378539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4" y="1132450"/>
            <a:ext cx="2647880" cy="1359547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42" y="3660101"/>
            <a:ext cx="2304050" cy="1216595"/>
          </a:xfrm>
          <a:prstGeom prst="rect">
            <a:avLst/>
          </a:prstGeom>
        </p:spPr>
      </p:pic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4851731" y="3823944"/>
            <a:ext cx="2944" cy="611072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2DCE7103-1BC8-43CA-8E91-57FB3E9C8B2F}"/>
              </a:ext>
            </a:extLst>
          </p:cNvPr>
          <p:cNvCxnSpPr>
            <a:cxnSpLocks/>
          </p:cNvCxnSpPr>
          <p:nvPr/>
        </p:nvCxnSpPr>
        <p:spPr>
          <a:xfrm>
            <a:off x="3142253" y="1992072"/>
            <a:ext cx="2148256" cy="635105"/>
          </a:xfrm>
          <a:prstGeom prst="straightConnector1">
            <a:avLst/>
          </a:prstGeom>
          <a:ln w="53975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Microsoft, office, excel Libero Icona di Microsoft Office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39" y="1745813"/>
            <a:ext cx="1041159" cy="10411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668" y="1058162"/>
            <a:ext cx="605775" cy="622346"/>
          </a:xfrm>
          <a:prstGeom prst="rect">
            <a:avLst/>
          </a:prstGeom>
        </p:spPr>
      </p:pic>
      <p:pic>
        <p:nvPicPr>
          <p:cNvPr id="50" name="Picture 18" descr="https://www.salutelazio.it/documents/10182/58937266/dr_covid_icon_m.png/3a7942cc-03df-c651-49f0-c30031ac0e08?t=15844558114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95" y="2901718"/>
            <a:ext cx="1851534" cy="18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5D90007-934C-4A33-B831-CA0801E94F82}"/>
              </a:ext>
            </a:extLst>
          </p:cNvPr>
          <p:cNvSpPr txBox="1"/>
          <p:nvPr/>
        </p:nvSpPr>
        <p:spPr>
          <a:xfrm>
            <a:off x="1141829" y="2359576"/>
            <a:ext cx="162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pPr algn="l"/>
            <a:r>
              <a:rPr lang="it-IT" sz="2400" b="1" dirty="0">
                <a:solidFill>
                  <a:srgbClr val="002060"/>
                </a:solidFill>
              </a:rPr>
              <a:t>laboratorio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5D90007-934C-4A33-B831-CA0801E94F82}"/>
              </a:ext>
            </a:extLst>
          </p:cNvPr>
          <p:cNvSpPr txBox="1"/>
          <p:nvPr/>
        </p:nvSpPr>
        <p:spPr>
          <a:xfrm>
            <a:off x="3671836" y="1240588"/>
            <a:ext cx="115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pPr algn="l"/>
            <a:r>
              <a:rPr lang="it-IT" sz="2400" b="1" dirty="0">
                <a:solidFill>
                  <a:srgbClr val="002060"/>
                </a:solidFill>
              </a:rPr>
              <a:t>referto</a:t>
            </a: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286" y="1083880"/>
            <a:ext cx="1636907" cy="1259860"/>
          </a:xfrm>
          <a:prstGeom prst="rect">
            <a:avLst/>
          </a:prstGeom>
        </p:spPr>
      </p:pic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453727" y="125760"/>
            <a:ext cx="6840760" cy="854968"/>
          </a:xfrm>
        </p:spPr>
        <p:txBody>
          <a:bodyPr rtlCol="0">
            <a:norm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FLUSSO DEI DATI</a:t>
            </a:r>
          </a:p>
        </p:txBody>
      </p:sp>
      <p:cxnSp>
        <p:nvCxnSpPr>
          <p:cNvPr id="25" name="Connettore diritto 24"/>
          <p:cNvCxnSpPr/>
          <p:nvPr/>
        </p:nvCxnSpPr>
        <p:spPr>
          <a:xfrm>
            <a:off x="500796" y="858842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D90007-934C-4A33-B831-CA0801E94F82}"/>
              </a:ext>
            </a:extLst>
          </p:cNvPr>
          <p:cNvSpPr txBox="1"/>
          <p:nvPr/>
        </p:nvSpPr>
        <p:spPr>
          <a:xfrm>
            <a:off x="2175903" y="5054218"/>
            <a:ext cx="143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it-IT" sz="2400" b="1" dirty="0">
                <a:solidFill>
                  <a:srgbClr val="002060"/>
                </a:solidFill>
              </a:rPr>
              <a:t>MMG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5D90007-934C-4A33-B831-CA0801E94F82}"/>
              </a:ext>
            </a:extLst>
          </p:cNvPr>
          <p:cNvSpPr txBox="1"/>
          <p:nvPr/>
        </p:nvSpPr>
        <p:spPr>
          <a:xfrm>
            <a:off x="2239160" y="5333373"/>
            <a:ext cx="129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it-IT" sz="2400" b="1" dirty="0">
                <a:solidFill>
                  <a:srgbClr val="002060"/>
                </a:solidFill>
              </a:rPr>
              <a:t>SISP</a:t>
            </a:r>
          </a:p>
        </p:txBody>
      </p:sp>
      <p:grpSp>
        <p:nvGrpSpPr>
          <p:cNvPr id="39" name="Gruppo 38"/>
          <p:cNvGrpSpPr/>
          <p:nvPr/>
        </p:nvGrpSpPr>
        <p:grpSpPr>
          <a:xfrm>
            <a:off x="6031302" y="2404293"/>
            <a:ext cx="3785609" cy="2132811"/>
            <a:chOff x="6789896" y="2352670"/>
            <a:chExt cx="4069569" cy="2292795"/>
          </a:xfrm>
        </p:grpSpPr>
        <p:grpSp>
          <p:nvGrpSpPr>
            <p:cNvPr id="40" name="Gruppo 39"/>
            <p:cNvGrpSpPr/>
            <p:nvPr/>
          </p:nvGrpSpPr>
          <p:grpSpPr>
            <a:xfrm>
              <a:off x="6789896" y="3005828"/>
              <a:ext cx="4016592" cy="1639637"/>
              <a:chOff x="6789896" y="3005828"/>
              <a:chExt cx="4016592" cy="1639637"/>
            </a:xfrm>
          </p:grpSpPr>
          <p:sp>
            <p:nvSpPr>
              <p:cNvPr id="65" name="Rettangolo 64"/>
              <p:cNvSpPr/>
              <p:nvPr/>
            </p:nvSpPr>
            <p:spPr>
              <a:xfrm>
                <a:off x="6789896" y="3380044"/>
                <a:ext cx="1372032" cy="80067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err="1">
                    <a:solidFill>
                      <a:schemeClr val="bg1"/>
                    </a:solidFill>
                  </a:rPr>
                  <a:t>Seresmi</a:t>
                </a:r>
                <a:endParaRPr lang="it-IT" sz="2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6" name="Immagine 6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2612" y="3005828"/>
                <a:ext cx="1663876" cy="1639637"/>
              </a:xfrm>
              <a:prstGeom prst="rect">
                <a:avLst/>
              </a:prstGeom>
            </p:spPr>
          </p:pic>
          <p:cxnSp>
            <p:nvCxnSpPr>
              <p:cNvPr id="67" name="Connettore 2 66">
                <a:extLst>
                  <a:ext uri="{FF2B5EF4-FFF2-40B4-BE49-F238E27FC236}">
                    <a16:creationId xmlns:a16="http://schemas.microsoft.com/office/drawing/2014/main" id="{2DCE7103-1BC8-43CA-8E91-57FB3E9C8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7027" y="3736917"/>
                <a:ext cx="1019280" cy="0"/>
              </a:xfrm>
              <a:prstGeom prst="straightConnector1">
                <a:avLst/>
              </a:prstGeom>
              <a:ln w="539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o 40"/>
            <p:cNvGrpSpPr/>
            <p:nvPr/>
          </p:nvGrpSpPr>
          <p:grpSpPr>
            <a:xfrm>
              <a:off x="7276858" y="2352670"/>
              <a:ext cx="3582607" cy="822768"/>
              <a:chOff x="7683134" y="2437669"/>
              <a:chExt cx="3582607" cy="822768"/>
            </a:xfrm>
          </p:grpSpPr>
          <p:grpSp>
            <p:nvGrpSpPr>
              <p:cNvPr id="43" name="Gruppo 42"/>
              <p:cNvGrpSpPr/>
              <p:nvPr/>
            </p:nvGrpSpPr>
            <p:grpSpPr>
              <a:xfrm>
                <a:off x="7683134" y="2437669"/>
                <a:ext cx="3377486" cy="822768"/>
                <a:chOff x="7812689" y="2469846"/>
                <a:chExt cx="3035719" cy="764248"/>
              </a:xfrm>
            </p:grpSpPr>
            <p:pic>
              <p:nvPicPr>
                <p:cNvPr id="57" name="Picture 16" descr="INMI Lazzaro Spallanzani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2689" y="2558727"/>
                  <a:ext cx="3035719" cy="675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Rettangolo 58"/>
                <p:cNvSpPr/>
                <p:nvPr/>
              </p:nvSpPr>
              <p:spPr>
                <a:xfrm>
                  <a:off x="8363636" y="2469846"/>
                  <a:ext cx="2484772" cy="764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C5D90007-934C-4A33-B831-CA0801E94F82}"/>
                  </a:ext>
                </a:extLst>
              </p:cNvPr>
              <p:cNvSpPr txBox="1"/>
              <p:nvPr/>
            </p:nvSpPr>
            <p:spPr>
              <a:xfrm>
                <a:off x="8213159" y="2666497"/>
                <a:ext cx="30525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800"/>
                </a:lvl1pPr>
              </a:lstStyle>
              <a:p>
                <a:pPr algn="l"/>
                <a:r>
                  <a:rPr lang="it-IT" sz="1600" dirty="0">
                    <a:solidFill>
                      <a:srgbClr val="085CB8"/>
                    </a:solidFill>
                    <a:latin typeface="Gill Sans MT" panose="020B0502020104020203" pitchFamily="34" charset="0"/>
                  </a:rPr>
                  <a:t>IRCCS</a:t>
                </a:r>
              </a:p>
              <a:p>
                <a:pPr algn="l"/>
                <a:r>
                  <a:rPr lang="it-IT" sz="1600" dirty="0">
                    <a:solidFill>
                      <a:srgbClr val="085CB8"/>
                    </a:solidFill>
                    <a:latin typeface="Gill Sans MT" panose="020B0502020104020203" pitchFamily="34" charset="0"/>
                  </a:rPr>
                  <a:t>LAZZARO SPALLANZANI</a:t>
                </a:r>
              </a:p>
            </p:txBody>
          </p:sp>
        </p:grp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C5D90007-934C-4A33-B831-CA0801E94F82}"/>
                </a:ext>
              </a:extLst>
            </p:cNvPr>
            <p:cNvSpPr txBox="1"/>
            <p:nvPr/>
          </p:nvSpPr>
          <p:spPr>
            <a:xfrm>
              <a:off x="8247027" y="4067564"/>
              <a:ext cx="1000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00"/>
              </a:lvl1pPr>
            </a:lstStyle>
            <a:p>
              <a:r>
                <a:rPr lang="it-IT" sz="2400" b="1" dirty="0">
                  <a:solidFill>
                    <a:srgbClr val="002060"/>
                  </a:solidFill>
                </a:rPr>
                <a:t>SISP</a:t>
              </a:r>
            </a:p>
          </p:txBody>
        </p:sp>
      </p:grpSp>
      <p:pic>
        <p:nvPicPr>
          <p:cNvPr id="68" name="Immagine 67" descr="Qué tienes que saber sobre el almacenamiento en la nub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74" y="875664"/>
            <a:ext cx="6663021" cy="4220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2DCE7103-1BC8-43CA-8E91-57FB3E9C8B2F}"/>
              </a:ext>
            </a:extLst>
          </p:cNvPr>
          <p:cNvCxnSpPr>
            <a:cxnSpLocks/>
          </p:cNvCxnSpPr>
          <p:nvPr/>
        </p:nvCxnSpPr>
        <p:spPr>
          <a:xfrm flipH="1">
            <a:off x="3797550" y="3743486"/>
            <a:ext cx="1036382" cy="361296"/>
          </a:xfrm>
          <a:prstGeom prst="straightConnector1">
            <a:avLst/>
          </a:prstGeom>
          <a:ln w="53975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2DCE7103-1BC8-43CA-8E91-57FB3E9C8B2F}"/>
              </a:ext>
            </a:extLst>
          </p:cNvPr>
          <p:cNvCxnSpPr>
            <a:cxnSpLocks/>
          </p:cNvCxnSpPr>
          <p:nvPr/>
        </p:nvCxnSpPr>
        <p:spPr>
          <a:xfrm flipH="1">
            <a:off x="2891908" y="4637772"/>
            <a:ext cx="136" cy="430265"/>
          </a:xfrm>
          <a:prstGeom prst="straightConnector1">
            <a:avLst/>
          </a:prstGeom>
          <a:ln w="539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200" y="1582683"/>
            <a:ext cx="10515600" cy="4351338"/>
          </a:xfrm>
        </p:spPr>
        <p:txBody>
          <a:bodyPr/>
          <a:lstStyle/>
          <a:p>
            <a:r>
              <a:rPr lang="it-IT" dirty="0"/>
              <a:t>Operatori delle strutture sanitarie, a qualunque titolo, compresi lavoratori dei servizi esternalizzati; MMG e PLS; medici di continuità assistenziale; specialisti ambulatoriali; farmacisti di comunità</a:t>
            </a:r>
          </a:p>
          <a:p>
            <a:r>
              <a:rPr lang="it-IT" dirty="0"/>
              <a:t>ASL, Aziende Ospedaliere, Aziende Ospedaliero-Universitarie, Policlinici Universitari, IRCCS, ARES118 e IZS-LT individuano le sedi per i prelievi</a:t>
            </a:r>
          </a:p>
          <a:p>
            <a:r>
              <a:rPr lang="it-IT" dirty="0"/>
              <a:t>ASL organizzano i prelievi nelle RSA, attraverso Distretti sanitari/Coordinamenti distrettuali COVID-19 di competenza</a:t>
            </a:r>
          </a:p>
          <a:p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3727" y="125760"/>
            <a:ext cx="9820804" cy="854968"/>
          </a:xfrm>
        </p:spPr>
        <p:txBody>
          <a:bodyPr rtlCol="0">
            <a:norm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OPERATORI SANITARI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00796" y="858842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562312"/>
              </p:ext>
            </p:extLst>
          </p:nvPr>
        </p:nvGraphicFramePr>
        <p:xfrm>
          <a:off x="1379911" y="1379394"/>
          <a:ext cx="9385069" cy="418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2556">
                  <a:extLst>
                    <a:ext uri="{9D8B030D-6E8A-4147-A177-3AD203B41FA5}">
                      <a16:colId xmlns:a16="http://schemas.microsoft.com/office/drawing/2014/main" val="182903572"/>
                    </a:ext>
                  </a:extLst>
                </a:gridCol>
                <a:gridCol w="2532513">
                  <a:extLst>
                    <a:ext uri="{9D8B030D-6E8A-4147-A177-3AD203B41FA5}">
                      <a16:colId xmlns:a16="http://schemas.microsoft.com/office/drawing/2014/main" val="3595447744"/>
                    </a:ext>
                  </a:extLst>
                </a:gridCol>
              </a:tblGrid>
              <a:tr h="7723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/>
                        <a:t>Numerosità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391733"/>
                  </a:ext>
                </a:extLst>
              </a:tr>
              <a:tr h="441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Polizia di</a:t>
                      </a:r>
                      <a:r>
                        <a:rPr lang="it-IT" baseline="0" dirty="0"/>
                        <a:t> Stato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18.216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2887"/>
                  </a:ext>
                </a:extLst>
              </a:tr>
              <a:tr h="441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Arma dei Carabinieri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19.131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278839"/>
                  </a:ext>
                </a:extLst>
              </a:tr>
              <a:tr h="441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Guardia di Finanza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11.491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65575"/>
                  </a:ext>
                </a:extLst>
              </a:tr>
              <a:tr h="441710">
                <a:tc>
                  <a:txBody>
                    <a:bodyPr/>
                    <a:lstStyle/>
                    <a:p>
                      <a:r>
                        <a:rPr lang="it-IT" dirty="0"/>
                        <a:t>Esercito Italiano -Strade sicure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5852"/>
                  </a:ext>
                </a:extLst>
              </a:tr>
              <a:tr h="441710">
                <a:tc>
                  <a:txBody>
                    <a:bodyPr/>
                    <a:lstStyle/>
                    <a:p>
                      <a:r>
                        <a:rPr lang="it-IT" dirty="0"/>
                        <a:t>Vigili</a:t>
                      </a:r>
                      <a:r>
                        <a:rPr lang="it-IT" baseline="0" dirty="0"/>
                        <a:t> del Fuoco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4.369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22390"/>
                  </a:ext>
                </a:extLst>
              </a:tr>
              <a:tr h="441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Guardia Costiera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1.497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383293"/>
                  </a:ext>
                </a:extLst>
              </a:tr>
              <a:tr h="762403">
                <a:tc>
                  <a:txBody>
                    <a:bodyPr/>
                    <a:lstStyle/>
                    <a:p>
                      <a:r>
                        <a:rPr lang="it-IT" dirty="0" err="1"/>
                        <a:t>Provv</a:t>
                      </a:r>
                      <a:r>
                        <a:rPr lang="it-IT" dirty="0"/>
                        <a:t>. </a:t>
                      </a:r>
                      <a:r>
                        <a:rPr lang="it-IT" dirty="0" err="1"/>
                        <a:t>Interr</a:t>
                      </a:r>
                      <a:r>
                        <a:rPr lang="it-IT" dirty="0"/>
                        <a:t>. Amministrazione Penitenziaria Lazio-Abruzzo-Molise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6.105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66583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53727" y="909051"/>
            <a:ext cx="1022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Individuazione di un referente che si relaziona con </a:t>
            </a:r>
            <a:r>
              <a:rPr lang="it-IT" dirty="0" err="1"/>
              <a:t>Spallanzani</a:t>
            </a:r>
            <a:r>
              <a:rPr lang="it-IT" dirty="0"/>
              <a:t>, ASL e laboratorio di riferimento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3727" y="125760"/>
            <a:ext cx="9820804" cy="854968"/>
          </a:xfrm>
        </p:spPr>
        <p:txBody>
          <a:bodyPr rtlCol="0">
            <a:norm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FORZE DELL’ORDINE (TOTALE 62.409)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00796" y="857918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9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0512" y="1761782"/>
            <a:ext cx="9797589" cy="3498270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Secondo </a:t>
            </a:r>
            <a:r>
              <a:rPr lang="it-IT" sz="3200" dirty="0" err="1"/>
              <a:t>step</a:t>
            </a:r>
            <a:endParaRPr lang="it-IT" sz="3200" dirty="0"/>
          </a:p>
          <a:p>
            <a:pPr algn="just"/>
            <a:endParaRPr lang="it-IT" sz="3200" dirty="0"/>
          </a:p>
          <a:p>
            <a:pPr algn="just"/>
            <a:r>
              <a:rPr lang="it-IT" sz="3200" dirty="0"/>
              <a:t>Al 30/4/2020 censiti 172 laboratori analisi in grado di identificare anticorpi con metodica ELISA e/o CLIA con prelievo venoso e secondo linee guida DGR n. 209 del 24/4/2020  </a:t>
            </a:r>
          </a:p>
          <a:p>
            <a:pPr algn="just"/>
            <a:endParaRPr lang="it-IT" sz="32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3727" y="125760"/>
            <a:ext cx="982080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INDAGINE REGIONALE DI SIEROPREVALENZA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500796" y="858842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cisione 7"/>
          <p:cNvSpPr/>
          <p:nvPr/>
        </p:nvSpPr>
        <p:spPr>
          <a:xfrm>
            <a:off x="1754544" y="3111974"/>
            <a:ext cx="1653633" cy="675907"/>
          </a:xfrm>
          <a:prstGeom prst="flowChartDecis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36320" y="3217266"/>
            <a:ext cx="1292891" cy="4991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22472" y="1158632"/>
            <a:ext cx="2178916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cittadino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9384" y="4659752"/>
            <a:ext cx="3895007" cy="92333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cittadino deve contattare il proprio MMG (prescrizione dematerializzata tampone) che informa il SISP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1568056" y="2160447"/>
            <a:ext cx="2017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 laboratori</a:t>
            </a:r>
          </a:p>
        </p:txBody>
      </p:sp>
      <p:sp>
        <p:nvSpPr>
          <p:cNvPr id="46" name="Ovale 45"/>
          <p:cNvSpPr/>
          <p:nvPr/>
        </p:nvSpPr>
        <p:spPr>
          <a:xfrm>
            <a:off x="1569897" y="1623911"/>
            <a:ext cx="778567" cy="5330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2862787" y="1650539"/>
            <a:ext cx="703058" cy="5330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1620719" y="2549676"/>
            <a:ext cx="778567" cy="5330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2788054" y="2568235"/>
            <a:ext cx="778567" cy="5330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864774" y="2134384"/>
            <a:ext cx="778567" cy="5330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3489793" y="2121031"/>
            <a:ext cx="692862" cy="5330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2605413" y="1634745"/>
            <a:ext cx="0" cy="384157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454106" y="3483546"/>
            <a:ext cx="1247597" cy="597250"/>
            <a:chOff x="4193735" y="5712677"/>
            <a:chExt cx="1236237" cy="552433"/>
          </a:xfrm>
        </p:grpSpPr>
        <p:sp>
          <p:nvSpPr>
            <p:cNvPr id="45" name="Rettangolo 44"/>
            <p:cNvSpPr/>
            <p:nvPr/>
          </p:nvSpPr>
          <p:spPr>
            <a:xfrm>
              <a:off x="4193735" y="5840891"/>
              <a:ext cx="1192914" cy="3386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52" name="Titolo 1"/>
            <p:cNvSpPr txBox="1">
              <a:spLocks/>
            </p:cNvSpPr>
            <p:nvPr/>
          </p:nvSpPr>
          <p:spPr>
            <a:xfrm>
              <a:off x="4196552" y="5712677"/>
              <a:ext cx="1233420" cy="5524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it-IT" sz="18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negativo</a:t>
              </a:r>
            </a:p>
          </p:txBody>
        </p:sp>
      </p:grp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 flipH="1">
            <a:off x="534989" y="3420634"/>
            <a:ext cx="1119876" cy="0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 flipV="1">
            <a:off x="3205148" y="2106920"/>
            <a:ext cx="2805784" cy="2371002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1910651" y="3825759"/>
            <a:ext cx="1253904" cy="366142"/>
          </a:xfrm>
          <a:prstGeom prst="rect">
            <a:avLst/>
          </a:prstGeom>
          <a:solidFill>
            <a:srgbClr val="E90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8" name="Titolo 1"/>
          <p:cNvSpPr txBox="1">
            <a:spLocks/>
          </p:cNvSpPr>
          <p:nvPr/>
        </p:nvSpPr>
        <p:spPr>
          <a:xfrm>
            <a:off x="1895727" y="3687144"/>
            <a:ext cx="1333484" cy="59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positivo</a:t>
            </a:r>
          </a:p>
        </p:txBody>
      </p: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2582552" y="4277945"/>
            <a:ext cx="0" cy="341034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434B3A26-74E2-42F5-820F-C3662A7BC547}"/>
              </a:ext>
            </a:extLst>
          </p:cNvPr>
          <p:cNvCxnSpPr>
            <a:cxnSpLocks/>
          </p:cNvCxnSpPr>
          <p:nvPr/>
        </p:nvCxnSpPr>
        <p:spPr>
          <a:xfrm>
            <a:off x="2582552" y="2602382"/>
            <a:ext cx="0" cy="457848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4306010" y="2656019"/>
            <a:ext cx="1711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it-IT" sz="1600" dirty="0">
                <a:solidFill>
                  <a:srgbClr val="002060"/>
                </a:solidFill>
              </a:rPr>
              <a:t>Entro</a:t>
            </a:r>
          </a:p>
          <a:p>
            <a:pPr algn="r">
              <a:lnSpc>
                <a:spcPts val="1800"/>
              </a:lnSpc>
            </a:pPr>
            <a:r>
              <a:rPr lang="it-IT" sz="1600" dirty="0">
                <a:solidFill>
                  <a:srgbClr val="002060"/>
                </a:solidFill>
              </a:rPr>
              <a:t>48 ore a</a:t>
            </a:r>
          </a:p>
          <a:p>
            <a:pPr algn="r">
              <a:lnSpc>
                <a:spcPts val="1800"/>
              </a:lnSpc>
            </a:pPr>
            <a:r>
              <a:rPr lang="it-IT" sz="1600" dirty="0">
                <a:solidFill>
                  <a:srgbClr val="002060"/>
                </a:solidFill>
              </a:rPr>
              <a:t>partire dal </a:t>
            </a:r>
          </a:p>
          <a:p>
            <a:pPr algn="r">
              <a:lnSpc>
                <a:spcPts val="1800"/>
              </a:lnSpc>
            </a:pPr>
            <a:r>
              <a:rPr lang="it-IT" sz="1600" dirty="0">
                <a:solidFill>
                  <a:srgbClr val="002060"/>
                </a:solidFill>
              </a:rPr>
              <a:t>Giorno</a:t>
            </a:r>
          </a:p>
          <a:p>
            <a:pPr algn="r">
              <a:lnSpc>
                <a:spcPts val="1800"/>
              </a:lnSpc>
            </a:pPr>
            <a:r>
              <a:rPr lang="it-IT" sz="1600" dirty="0">
                <a:solidFill>
                  <a:srgbClr val="002060"/>
                </a:solidFill>
              </a:rPr>
              <a:t>successivo,</a:t>
            </a:r>
          </a:p>
          <a:p>
            <a:pPr algn="r">
              <a:lnSpc>
                <a:spcPts val="1800"/>
              </a:lnSpc>
            </a:pPr>
            <a:r>
              <a:rPr lang="it-IT" sz="1600" dirty="0">
                <a:solidFill>
                  <a:srgbClr val="002060"/>
                </a:solidFill>
              </a:rPr>
              <a:t>con ricetta dematerializzata e tessera sanitaria</a:t>
            </a: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3726" y="125760"/>
            <a:ext cx="10652077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defRPr/>
            </a:pPr>
            <a:r>
              <a:rPr lang="it-IT" sz="2400" b="1" dirty="0">
                <a:solidFill>
                  <a:srgbClr val="E9093E"/>
                </a:solidFill>
                <a:latin typeface="Gill Sans MT" panose="020B0502020104020203" pitchFamily="34" charset="0"/>
              </a:rPr>
              <a:t>INDAGINE REGIONALE DI SIEROPREVALENZA – SECONDO STEP</a:t>
            </a:r>
          </a:p>
        </p:txBody>
      </p:sp>
      <p:cxnSp>
        <p:nvCxnSpPr>
          <p:cNvPr id="63" name="Connettore diritto 62"/>
          <p:cNvCxnSpPr/>
          <p:nvPr/>
        </p:nvCxnSpPr>
        <p:spPr>
          <a:xfrm>
            <a:off x="500796" y="858842"/>
            <a:ext cx="11137023" cy="0"/>
          </a:xfrm>
          <a:prstGeom prst="line">
            <a:avLst/>
          </a:prstGeom>
          <a:ln w="38100">
            <a:solidFill>
              <a:srgbClr val="E90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6445747" y="956212"/>
            <a:ext cx="406271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it-IT" b="1" dirty="0">
                <a:solidFill>
                  <a:srgbClr val="002060"/>
                </a:solidFill>
              </a:rPr>
              <a:t>Presidi Drive-In </a:t>
            </a:r>
          </a:p>
          <a:p>
            <a:pPr algn="r">
              <a:lnSpc>
                <a:spcPts val="1900"/>
              </a:lnSpc>
            </a:pPr>
            <a:r>
              <a:rPr lang="it-IT" dirty="0">
                <a:solidFill>
                  <a:srgbClr val="002060"/>
                </a:solidFill>
              </a:rPr>
              <a:t>orari </a:t>
            </a:r>
            <a:r>
              <a:rPr lang="it-IT" dirty="0" err="1">
                <a:solidFill>
                  <a:srgbClr val="002060"/>
                </a:solidFill>
              </a:rPr>
              <a:t>lun-ven</a:t>
            </a:r>
            <a:r>
              <a:rPr lang="it-IT" dirty="0">
                <a:solidFill>
                  <a:srgbClr val="002060"/>
                </a:solidFill>
              </a:rPr>
              <a:t> 9-18 </a:t>
            </a:r>
            <a:r>
              <a:rPr lang="it-IT" dirty="0" err="1">
                <a:solidFill>
                  <a:srgbClr val="002060"/>
                </a:solidFill>
              </a:rPr>
              <a:t>sab</a:t>
            </a:r>
            <a:r>
              <a:rPr lang="it-IT" dirty="0">
                <a:solidFill>
                  <a:srgbClr val="002060"/>
                </a:solidFill>
              </a:rPr>
              <a:t> 9-14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24723" r="38029" b="42740"/>
          <a:stretch/>
        </p:blipFill>
        <p:spPr>
          <a:xfrm>
            <a:off x="10565962" y="991978"/>
            <a:ext cx="1094002" cy="59095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33504BC-9629-4FB2-8553-C640F0AE3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17" t="10678" r="11308" b="9094"/>
          <a:stretch/>
        </p:blipFill>
        <p:spPr>
          <a:xfrm>
            <a:off x="6169376" y="1622221"/>
            <a:ext cx="5407212" cy="393068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43348" r="2739" b="44738"/>
          <a:stretch/>
        </p:blipFill>
        <p:spPr>
          <a:xfrm>
            <a:off x="-1" y="5812136"/>
            <a:ext cx="12192000" cy="10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8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726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Wingdings</vt:lpstr>
      <vt:lpstr>Tema di Office</vt:lpstr>
      <vt:lpstr>Presentazione standard di PowerPoint</vt:lpstr>
      <vt:lpstr>AL VIA L’INDAGINE REGIONALE DI SIEROPREVALENZA </vt:lpstr>
      <vt:lpstr>INDAGINE REGIONALE DI SIEROPREVALENZA </vt:lpstr>
      <vt:lpstr>OPERATORI SANITARI E FORZE DELL’ORDINE</vt:lpstr>
      <vt:lpstr>FLUSSO DEI DATI</vt:lpstr>
      <vt:lpstr>OPERATORI SANITARI</vt:lpstr>
      <vt:lpstr>FORZE DELL’ORDINE (TOTALE 62.409)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Marinacci</dc:creator>
  <cp:lastModifiedBy>Hewlett-Packard Company</cp:lastModifiedBy>
  <cp:revision>80</cp:revision>
  <dcterms:created xsi:type="dcterms:W3CDTF">2020-05-07T16:46:01Z</dcterms:created>
  <dcterms:modified xsi:type="dcterms:W3CDTF">2020-05-09T08:26:27Z</dcterms:modified>
</cp:coreProperties>
</file>